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62" r:id="rId7"/>
    <p:sldId id="260" r:id="rId8"/>
    <p:sldId id="257" r:id="rId9"/>
    <p:sldId id="259" r:id="rId10"/>
    <p:sldId id="261" r:id="rId11"/>
    <p:sldId id="263" r:id="rId12"/>
    <p:sldId id="274" r:id="rId13"/>
    <p:sldId id="275" r:id="rId14"/>
    <p:sldId id="276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5" r:id="rId23"/>
    <p:sldId id="266" r:id="rId24"/>
    <p:sldId id="267" r:id="rId25"/>
    <p:sldId id="268" r:id="rId26"/>
    <p:sldId id="269" r:id="rId27"/>
    <p:sldId id="286" r:id="rId28"/>
    <p:sldId id="271" r:id="rId29"/>
    <p:sldId id="272" r:id="rId30"/>
    <p:sldId id="273" r:id="rId31"/>
    <p:sldId id="278" r:id="rId32"/>
    <p:sldId id="287" r:id="rId33"/>
    <p:sldId id="312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04" r:id="rId44"/>
    <p:sldId id="345" r:id="rId45"/>
    <p:sldId id="297" r:id="rId46"/>
    <p:sldId id="298" r:id="rId47"/>
    <p:sldId id="305" r:id="rId48"/>
    <p:sldId id="299" r:id="rId49"/>
    <p:sldId id="300" r:id="rId50"/>
    <p:sldId id="301" r:id="rId51"/>
    <p:sldId id="306" r:id="rId52"/>
    <p:sldId id="303" r:id="rId53"/>
    <p:sldId id="307" r:id="rId54"/>
    <p:sldId id="308" r:id="rId55"/>
    <p:sldId id="309" r:id="rId56"/>
    <p:sldId id="310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4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264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58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7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6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9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6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1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6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213FC-66C6-4930-AAD8-6C0E37E6E5CB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5E5CB-9241-4665-889D-78B918CC3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0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  <a:t>Computer Networks</a:t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Module 1</a:t>
            </a:r>
          </a:p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Introduction to Networking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" y="2219"/>
            <a:ext cx="566958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3" y="0"/>
            <a:ext cx="209677" cy="544068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D6DADB-CADE-4F38-B8E2-208EBC9B3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752" y="4662339"/>
            <a:ext cx="4693927" cy="335280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39" y="5830821"/>
            <a:ext cx="868683" cy="6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03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Physical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Physical Topology </a:t>
            </a:r>
            <a:r>
              <a:rPr lang="en-US" altLang="en-US" dirty="0"/>
              <a:t>refers to a way in which network is laid out physically.</a:t>
            </a:r>
          </a:p>
          <a:p>
            <a:pPr marL="0" indent="0">
              <a:buNone/>
            </a:pPr>
            <a:endParaRPr lang="en-US" altLang="en-US" i="1" dirty="0"/>
          </a:p>
          <a:p>
            <a:pPr marL="0" indent="0">
              <a:buNone/>
            </a:pPr>
            <a:r>
              <a:rPr lang="en-US" altLang="en-US" i="1" dirty="0"/>
              <a:t>Topology is geometric representation of relationship of all the links and linking devices (also called nodes) to one another.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1669774" y="3291293"/>
            <a:ext cx="97933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en-US" sz="2800" dirty="0"/>
              <a:t>There are Four basic Topologies: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Mesh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Star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Bus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35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Mesh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1"/>
            <a:ext cx="11219449" cy="47068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Every device has a dedicated point-to-point link to every other device.</a:t>
            </a:r>
          </a:p>
          <a:p>
            <a:endParaRPr lang="en-US" dirty="0"/>
          </a:p>
          <a:p>
            <a:r>
              <a:rPr lang="en-US" dirty="0"/>
              <a:t>Link carries traffic only between the two devices it connects.</a:t>
            </a:r>
          </a:p>
          <a:p>
            <a:endParaRPr lang="en-US" dirty="0"/>
          </a:p>
          <a:p>
            <a:r>
              <a:rPr lang="en-US" dirty="0"/>
              <a:t>Total number of physical links in a fully connected mesh network with n nodes is equal to </a:t>
            </a:r>
            <a:r>
              <a:rPr lang="en-US" b="1" dirty="0">
                <a:solidFill>
                  <a:srgbClr val="FF0000"/>
                </a:solidFill>
              </a:rPr>
              <a:t>n(n-1).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In case of communication in both direction 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n(n-1)/2 duplex node links.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Every device on network must have </a:t>
            </a:r>
            <a:r>
              <a:rPr lang="en-US" b="1" dirty="0"/>
              <a:t>(n-1) input/output </a:t>
            </a:r>
            <a:r>
              <a:rPr lang="en-US" dirty="0"/>
              <a:t>(I/O) ports.</a:t>
            </a:r>
          </a:p>
          <a:p>
            <a:endParaRPr lang="en-US" altLang="en-US" b="1" i="1" dirty="0">
              <a:solidFill>
                <a:srgbClr val="FF0000"/>
              </a:solidFill>
            </a:endParaRP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3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Mesh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  Advantages</a:t>
            </a:r>
          </a:p>
          <a:p>
            <a:pPr lvl="1"/>
            <a:r>
              <a:rPr lang="en-US" altLang="en-US" dirty="0"/>
              <a:t>No traffic problems</a:t>
            </a:r>
          </a:p>
          <a:p>
            <a:pPr lvl="1"/>
            <a:r>
              <a:rPr lang="en-US" altLang="en-US" dirty="0"/>
              <a:t>Robust</a:t>
            </a:r>
          </a:p>
          <a:p>
            <a:pPr lvl="1"/>
            <a:r>
              <a:rPr lang="en-US" altLang="en-US" dirty="0"/>
              <a:t>Privacy and security</a:t>
            </a:r>
          </a:p>
          <a:p>
            <a:pPr lvl="1"/>
            <a:r>
              <a:rPr lang="en-US" altLang="en-US" dirty="0"/>
              <a:t>Point to point link: fault identification and isolation is easy</a:t>
            </a:r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5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593558" y="3291293"/>
            <a:ext cx="108695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rgbClr val="FF0000"/>
                </a:solidFill>
              </a:rPr>
              <a:t>Disadvantages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Installation and reconnection difficult as devices interconnected.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Bulk wiring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en-US" sz="2400" dirty="0"/>
              <a:t>Expensive: hardware cost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FAF98-2B62-418D-92F3-CB218A4016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811" y="593140"/>
            <a:ext cx="3605195" cy="21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2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8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056 0.32361 " pathEditMode="relative" rAng="0" ptsTypes="AA">
                                      <p:cBhvr>
                                        <p:cTn id="12" dur="1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73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Star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1"/>
            <a:ext cx="11219449" cy="470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device has a dedicated point-to-point link only to a central controller, usually called a </a:t>
            </a:r>
            <a:r>
              <a:rPr lang="en-US" b="1" i="1" dirty="0"/>
              <a:t>hub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devices are not directly linked to one another.</a:t>
            </a:r>
          </a:p>
          <a:p>
            <a:endParaRPr lang="en-US" dirty="0"/>
          </a:p>
          <a:p>
            <a:r>
              <a:rPr lang="en-US" dirty="0"/>
              <a:t>star topology does not allow direct traffic between devices.</a:t>
            </a:r>
          </a:p>
          <a:p>
            <a:endParaRPr lang="en-US" dirty="0"/>
          </a:p>
          <a:p>
            <a:r>
              <a:rPr lang="en-US" dirty="0"/>
              <a:t>The controller acts as an exchange, it relays the data to the other connected device.</a:t>
            </a:r>
          </a:p>
          <a:p>
            <a:endParaRPr lang="en-US" altLang="en-US" b="1" i="1" dirty="0">
              <a:solidFill>
                <a:srgbClr val="FF0000"/>
              </a:solidFill>
            </a:endParaRPr>
          </a:p>
          <a:p>
            <a:r>
              <a:rPr lang="en-US" dirty="0"/>
              <a:t>The star topology is used in local-area networks (LANs)</a:t>
            </a:r>
            <a:endParaRPr lang="en-US" altLang="en-US" b="1" i="1" dirty="0">
              <a:solidFill>
                <a:srgbClr val="FF0000"/>
              </a:solidFill>
            </a:endParaRP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6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Star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000" dirty="0">
                <a:solidFill>
                  <a:srgbClr val="FF0000"/>
                </a:solidFill>
              </a:rPr>
              <a:t>Advantages</a:t>
            </a:r>
            <a:endParaRPr lang="en-US" altLang="en-US" sz="3000" dirty="0"/>
          </a:p>
          <a:p>
            <a:r>
              <a:rPr lang="en-US" altLang="en-US" dirty="0"/>
              <a:t>Less expensive than mesh</a:t>
            </a:r>
          </a:p>
          <a:p>
            <a:r>
              <a:rPr lang="en-US" altLang="en-US" dirty="0"/>
              <a:t>Reconfiguration and installation is easy.</a:t>
            </a:r>
          </a:p>
          <a:p>
            <a:r>
              <a:rPr lang="en-US" altLang="en-US" dirty="0"/>
              <a:t>Robustness</a:t>
            </a:r>
          </a:p>
          <a:p>
            <a:r>
              <a:rPr lang="en-US" altLang="en-US" dirty="0"/>
              <a:t>Easy fault identification as long as hub is working</a:t>
            </a:r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5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593558" y="3291293"/>
            <a:ext cx="10869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Dependency on single point controller.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Each node must be linked to hub: more cabling required compared to other topologies except mesh.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ACCC8A-31BA-4E28-9D46-E0215E834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42727" y="2220346"/>
            <a:ext cx="4372186" cy="19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1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34036 0.35926 " pathEditMode="relative" rAng="0" ptsTypes="AA">
                                      <p:cBhvr>
                                        <p:cTn id="12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Bus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1"/>
            <a:ext cx="11219449" cy="4706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bus topology is multipoint connection.</a:t>
            </a:r>
          </a:p>
          <a:p>
            <a:endParaRPr lang="en-US" dirty="0"/>
          </a:p>
          <a:p>
            <a:r>
              <a:rPr lang="en-US" dirty="0"/>
              <a:t>One long cable acts as a backbone to link all the devices in a network.</a:t>
            </a:r>
          </a:p>
          <a:p>
            <a:endParaRPr lang="en-US" dirty="0"/>
          </a:p>
          <a:p>
            <a:r>
              <a:rPr lang="en-US" dirty="0"/>
              <a:t>Nodes are connected to the bus cable by drop lines and taps. </a:t>
            </a:r>
          </a:p>
          <a:p>
            <a:endParaRPr lang="en-US" dirty="0"/>
          </a:p>
          <a:p>
            <a:r>
              <a:rPr lang="en-US" dirty="0"/>
              <a:t>A drop line is a connection running between the device and the main cable.</a:t>
            </a:r>
          </a:p>
          <a:p>
            <a:endParaRPr lang="en-US" dirty="0"/>
          </a:p>
          <a:p>
            <a:r>
              <a:rPr lang="en-US" dirty="0"/>
              <a:t>A tap is a connector that either splices into the main cable or punctures the sheathing of a cable to create a contact with the metallic core.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7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Bus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3"/>
            <a:ext cx="11219449" cy="14811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000" dirty="0">
                <a:solidFill>
                  <a:srgbClr val="FF0000"/>
                </a:solidFill>
              </a:rPr>
              <a:t>Advantages</a:t>
            </a:r>
            <a:endParaRPr lang="en-US" altLang="en-US" sz="3000" dirty="0"/>
          </a:p>
          <a:p>
            <a:r>
              <a:rPr lang="en-US" altLang="en-US" dirty="0"/>
              <a:t>Ease of installation: less cabling as compared to mesh and star.</a:t>
            </a:r>
          </a:p>
          <a:p>
            <a:r>
              <a:rPr lang="en-US" dirty="0"/>
              <a:t>A bus uses less cabling than mesh or star topologies</a:t>
            </a: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5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593557" y="2828773"/>
            <a:ext cx="1086957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It is Difficult to add new devices.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Difficult reconfiguration and fault isolation.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 fault in Backbone stops all transmission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Limited cable length and number of nodes that can be connected.</a:t>
            </a:r>
            <a:br>
              <a:rPr lang="en-US" altLang="en-US" sz="2800" dirty="0"/>
            </a:b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6908A3-F612-42AD-8A66-A4A4B972B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770" y="2617021"/>
            <a:ext cx="6223958" cy="12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2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00729 0.39907 " pathEditMode="relative" rAng="0" ptsTypes="AA">
                                      <p:cBhvr>
                                        <p:cTn id="12" dur="1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Ring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542333"/>
            <a:ext cx="11219449" cy="4426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Each device has a dedicated point-to-point connection with only the two devices on either side of it.</a:t>
            </a:r>
          </a:p>
          <a:p>
            <a:endParaRPr lang="en-US" sz="3200" dirty="0"/>
          </a:p>
          <a:p>
            <a:r>
              <a:rPr lang="en-US" sz="3200" dirty="0"/>
              <a:t>A signal is passed along the ring in one direction, from device to device, until it reaches its destination.  </a:t>
            </a:r>
          </a:p>
          <a:p>
            <a:endParaRPr lang="en-US" sz="3200" dirty="0"/>
          </a:p>
          <a:p>
            <a:r>
              <a:rPr lang="en-US" sz="3200" dirty="0"/>
              <a:t>Each device in the ring incorporates a repeater.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193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Ring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18469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000" dirty="0">
                <a:solidFill>
                  <a:srgbClr val="FF0000"/>
                </a:solidFill>
              </a:rPr>
              <a:t>Advantages</a:t>
            </a:r>
            <a:endParaRPr lang="en-US" altLang="en-US" sz="3000" dirty="0"/>
          </a:p>
          <a:p>
            <a:r>
              <a:rPr lang="en-US" altLang="en-US" dirty="0"/>
              <a:t>Easy to install and reconfigure.</a:t>
            </a:r>
          </a:p>
          <a:p>
            <a:r>
              <a:rPr lang="en-US" altLang="en-US" dirty="0"/>
              <a:t>Easy adding and deleting of connections.</a:t>
            </a:r>
          </a:p>
          <a:p>
            <a:r>
              <a:rPr lang="en-US" altLang="en-US" dirty="0"/>
              <a:t>Fault isolation simplified: devices can raise the alarm.</a:t>
            </a:r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5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593557" y="3173352"/>
            <a:ext cx="10869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olidFill>
                  <a:srgbClr val="FF0000"/>
                </a:solidFill>
              </a:rPr>
              <a:t>Disadvantages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Unidirectional traffic can be a disadvantage.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Breakdown in ring disables the entire network.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517F9E-4557-4C96-AD02-B405C2FA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204" y="4460557"/>
            <a:ext cx="4071668" cy="15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1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0056 0.38912 " pathEditMode="relative" rAng="0" ptsTypes="AA">
                                      <p:cBhvr>
                                        <p:cTn id="12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Types of Networks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Local Area Network (LAN)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Metropolitan Area Network(MAN)</a:t>
            </a:r>
          </a:p>
          <a:p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Wide Area Network(WAN)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8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4397"/>
            <a:ext cx="10515600" cy="132556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>Outline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175831"/>
            <a:ext cx="9641305" cy="44870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Communication System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Basic Concepts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 Configuration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Transmission mode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Types of Networks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 Topology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0"/>
            <a:ext cx="525379" cy="544068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D6DADB-CADE-4F38-B8E2-208EBC9B3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1888" y="4666899"/>
            <a:ext cx="4693927" cy="335280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584" y="5887634"/>
            <a:ext cx="868683" cy="6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6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Local Area Networks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/>
              <a:t>A </a:t>
            </a:r>
            <a:r>
              <a:rPr lang="en-US" altLang="en-US" b="1" i="1" dirty="0"/>
              <a:t>l</a:t>
            </a:r>
            <a:r>
              <a:rPr lang="en-US" altLang="en-US" i="1" dirty="0"/>
              <a:t>ocal-</a:t>
            </a:r>
            <a:r>
              <a:rPr lang="en-US" altLang="en-US" b="1" i="1" dirty="0"/>
              <a:t>a</a:t>
            </a:r>
            <a:r>
              <a:rPr lang="en-US" altLang="en-US" i="1" dirty="0"/>
              <a:t>rea </a:t>
            </a:r>
            <a:r>
              <a:rPr lang="en-US" altLang="en-US" b="1" i="1" dirty="0"/>
              <a:t>n</a:t>
            </a:r>
            <a:r>
              <a:rPr lang="en-US" altLang="en-US" i="1" dirty="0"/>
              <a:t>etwork</a:t>
            </a:r>
            <a:r>
              <a:rPr lang="en-US" altLang="en-US" dirty="0"/>
              <a:t> (LAN) is a computer network that spans a relatively small area.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A local area network (LAN) is usually privately owned and links the devices in a single office, building, or campus.</a:t>
            </a:r>
          </a:p>
          <a:p>
            <a:pPr algn="just">
              <a:buFontTx/>
              <a:buNone/>
            </a:pPr>
            <a:endParaRPr lang="en-US" altLang="en-US" dirty="0"/>
          </a:p>
          <a:p>
            <a:pPr algn="just"/>
            <a:r>
              <a:rPr lang="en-US" altLang="en-US" dirty="0"/>
              <a:t>LAN size is limited to a few kilometers.</a:t>
            </a:r>
          </a:p>
        </p:txBody>
      </p:sp>
    </p:spTree>
    <p:extLst>
      <p:ext uri="{BB962C8B-B14F-4D97-AF65-F5344CB8AC3E}">
        <p14:creationId xmlns:p14="http://schemas.microsoft.com/office/powerpoint/2010/main" val="55468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Local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en-US" dirty="0"/>
              <a:t>LANs are designed to allow resources to be shared between personal computers or workstations.</a:t>
            </a:r>
          </a:p>
          <a:p>
            <a:pPr algn="just">
              <a:buFontTx/>
              <a:buNone/>
            </a:pPr>
            <a:r>
              <a:rPr lang="en-US" altLang="en-US" dirty="0"/>
              <a:t>		Example: hardware or software</a:t>
            </a:r>
          </a:p>
          <a:p>
            <a:endParaRPr lang="en-US" altLang="en-US" dirty="0"/>
          </a:p>
          <a:p>
            <a:r>
              <a:rPr lang="en-US" altLang="en-US" dirty="0"/>
              <a:t>One of the computers may be given a large capacity disk drive and may become a server to clients.</a:t>
            </a:r>
          </a:p>
          <a:p>
            <a:endParaRPr lang="en-US" altLang="en-US" dirty="0"/>
          </a:p>
          <a:p>
            <a:r>
              <a:rPr lang="en-US" altLang="en-US" dirty="0"/>
              <a:t>LAN extends up to 10m to 1km</a:t>
            </a:r>
          </a:p>
        </p:txBody>
      </p:sp>
    </p:spTree>
    <p:extLst>
      <p:ext uri="{BB962C8B-B14F-4D97-AF65-F5344CB8AC3E}">
        <p14:creationId xmlns:p14="http://schemas.microsoft.com/office/powerpoint/2010/main" val="356455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Local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LANs are distinguished from other types of networks by their transmission media and topology.</a:t>
            </a:r>
          </a:p>
          <a:p>
            <a:endParaRPr lang="en-US" altLang="en-US" dirty="0"/>
          </a:p>
          <a:p>
            <a:r>
              <a:rPr lang="en-US" altLang="en-US" dirty="0"/>
              <a:t>Speeds: 100 or 1000 Mbps.</a:t>
            </a:r>
          </a:p>
        </p:txBody>
      </p:sp>
    </p:spTree>
    <p:extLst>
      <p:ext uri="{BB962C8B-B14F-4D97-AF65-F5344CB8AC3E}">
        <p14:creationId xmlns:p14="http://schemas.microsoft.com/office/powerpoint/2010/main" val="112048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Metropolitan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Metropolitan Area Network usually covers area inside a town or a city.</a:t>
            </a:r>
          </a:p>
          <a:p>
            <a:r>
              <a:rPr lang="en-US" altLang="en-US" dirty="0"/>
              <a:t>It is designed for customers who need a high-speed connectivity, normally to the Internet, and have endpoints spread over a city or part of city.</a:t>
            </a:r>
          </a:p>
          <a:p>
            <a:pPr>
              <a:buFontTx/>
              <a:buNone/>
            </a:pPr>
            <a:r>
              <a:rPr lang="en-US" altLang="en-US" dirty="0"/>
              <a:t>	Example: cable TV network</a:t>
            </a:r>
          </a:p>
          <a:p>
            <a:r>
              <a:rPr lang="en-US" altLang="en-US" dirty="0"/>
              <a:t>MAN extends up to 30-40 km.</a:t>
            </a:r>
          </a:p>
          <a:p>
            <a:r>
              <a:rPr lang="en-US" altLang="en-US" dirty="0"/>
              <a:t>Speed of 34–155 Mbit/s.</a:t>
            </a:r>
          </a:p>
          <a:p>
            <a:r>
              <a:rPr lang="en-US" altLang="en-US" dirty="0"/>
              <a:t>MAN uses Guided Media or Unguided media.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438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Metropolitan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D9CAA-D4E9-410C-872C-FB07E6EF1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100" y="1191574"/>
            <a:ext cx="8215013" cy="41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3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Wide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 wide area network (WAN) provides long-distance transmission of data, image, audio, and video information over large geographic areas that may comprise a country, a continent or even the whole world.</a:t>
            </a:r>
          </a:p>
          <a:p>
            <a:endParaRPr lang="en-US" altLang="en-US" dirty="0"/>
          </a:p>
          <a:p>
            <a:r>
              <a:rPr lang="en-US" altLang="en-US" dirty="0"/>
              <a:t>WAN (Wide Area Network) is a group of computers and other network devices which are connected and not restricted to a geographical location. </a:t>
            </a:r>
          </a:p>
          <a:p>
            <a:endParaRPr lang="en-US" altLang="en-US" dirty="0"/>
          </a:p>
          <a:p>
            <a:r>
              <a:rPr lang="en-US" altLang="en-US" dirty="0"/>
              <a:t>Internet is WAN.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415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Wide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603514"/>
            <a:ext cx="10668000" cy="483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WAN speed varies based on geographical location of the servers. WAN connects several LANs.</a:t>
            </a:r>
          </a:p>
          <a:p>
            <a:endParaRPr lang="en-US" altLang="en-US" dirty="0"/>
          </a:p>
          <a:p>
            <a:r>
              <a:rPr lang="en-US" altLang="en-US" dirty="0"/>
              <a:t>WAN connection speeds can be 10Mbps or 100Mbps.</a:t>
            </a:r>
          </a:p>
          <a:p>
            <a:endParaRPr lang="en-US" altLang="en-US" dirty="0"/>
          </a:p>
          <a:p>
            <a:r>
              <a:rPr lang="en-US" altLang="en-US" dirty="0"/>
              <a:t>WAN mainly uses Guided Media or Unguided media. </a:t>
            </a:r>
            <a:br>
              <a:rPr lang="en-US" altLang="en-US" dirty="0"/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09131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Wide Area Networks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10668000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294183-FA46-4D37-B6CB-4B085C6C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679" y="1431486"/>
            <a:ext cx="7368124" cy="442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918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Switching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116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 internet is a switched network in which a switch connects at least two links together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891E1EE-87B6-47F6-9D0F-48B040ACFBF7}"/>
              </a:ext>
            </a:extLst>
          </p:cNvPr>
          <p:cNvSpPr txBox="1"/>
          <p:nvPr/>
        </p:nvSpPr>
        <p:spPr>
          <a:xfrm>
            <a:off x="1113182" y="2747954"/>
            <a:ext cx="10257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two most common types of switched networks are circuit-switched and packet-switched networks.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Circuit-Switched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Packet Switched network</a:t>
            </a:r>
          </a:p>
        </p:txBody>
      </p:sp>
    </p:spTree>
    <p:extLst>
      <p:ext uri="{BB962C8B-B14F-4D97-AF65-F5344CB8AC3E}">
        <p14:creationId xmlns:p14="http://schemas.microsoft.com/office/powerpoint/2010/main" val="39530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Switching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11CEB2-E6BF-4440-9C00-F04348CB4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61" y="1405285"/>
            <a:ext cx="7195930" cy="242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D4289-04B9-442A-B426-2E4E45546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177" y="4471640"/>
            <a:ext cx="6957391" cy="19621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7D514C-2E64-41A4-81A4-AF96A15B7C86}"/>
              </a:ext>
            </a:extLst>
          </p:cNvPr>
          <p:cNvSpPr txBox="1"/>
          <p:nvPr/>
        </p:nvSpPr>
        <p:spPr>
          <a:xfrm>
            <a:off x="8574157" y="2287567"/>
            <a:ext cx="276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 Circuit Switched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5D596E-5861-4FDD-9768-403B6BEA57A8}"/>
              </a:ext>
            </a:extLst>
          </p:cNvPr>
          <p:cNvSpPr txBox="1"/>
          <p:nvPr/>
        </p:nvSpPr>
        <p:spPr>
          <a:xfrm>
            <a:off x="8715309" y="5155062"/>
            <a:ext cx="278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A Packet Switched network</a:t>
            </a:r>
          </a:p>
        </p:txBody>
      </p:sp>
    </p:spTree>
    <p:extLst>
      <p:ext uri="{BB962C8B-B14F-4D97-AF65-F5344CB8AC3E}">
        <p14:creationId xmlns:p14="http://schemas.microsoft.com/office/powerpoint/2010/main" val="179481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2" y="276193"/>
            <a:ext cx="8217568" cy="132556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>What is Networking?</a:t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457739"/>
            <a:ext cx="10315074" cy="4981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	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simple term “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network is simply a collection of computers or other hardware devices that are connected together, either physically or logically using special hardware and software in order to exchange information.”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Networking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term that describes the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process involved in design, implementation, management of network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using network technology.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696667"/>
            <a:ext cx="525379" cy="115911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D6DADB-CADE-4F38-B8E2-208EBC9B3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215" y="4763223"/>
            <a:ext cx="4693927" cy="335280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29" y="6000216"/>
            <a:ext cx="868683" cy="647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A6F64A-EE0E-49F0-8E81-2403F1DCE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88343" y="5088647"/>
            <a:ext cx="1159114" cy="23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72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349" y="321230"/>
            <a:ext cx="5786418" cy="811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The Internet Today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1312722" y="1193914"/>
            <a:ext cx="8613885" cy="5245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B8B6F-352A-487F-9E42-43AD6E881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729" y="1270083"/>
            <a:ext cx="8401878" cy="47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883C9D6-89D1-4B0F-95B4-8E97E0116CC0}"/>
              </a:ext>
            </a:extLst>
          </p:cNvPr>
          <p:cNvSpPr txBox="1"/>
          <p:nvPr/>
        </p:nvSpPr>
        <p:spPr>
          <a:xfrm>
            <a:off x="1508989" y="1743383"/>
            <a:ext cx="6573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Protocol Layering:</a:t>
            </a:r>
          </a:p>
          <a:p>
            <a:endParaRPr lang="en-IN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/>
              <a:t>ISO OSI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3200" dirty="0"/>
              <a:t>TCP/IP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460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Design Issues for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21635" y="1334844"/>
            <a:ext cx="10668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Addressing</a:t>
            </a:r>
            <a:r>
              <a:rPr lang="en-US" sz="2800" dirty="0"/>
              <a:t> - whom am I going to talk to? i.e., how do we identify senders and receivers?</a:t>
            </a:r>
          </a:p>
          <a:p>
            <a:endParaRPr lang="en-US" sz="2800" dirty="0"/>
          </a:p>
          <a:p>
            <a:r>
              <a:rPr lang="en-US" sz="2800" b="1" dirty="0"/>
              <a:t>Rules for data transfer</a:t>
            </a:r>
            <a:r>
              <a:rPr lang="en-US" sz="2800" dirty="0"/>
              <a:t>: Simplex (one-way channels), half-duplex (two-way communication but not simultaneously) and full duplex (2 way)</a:t>
            </a:r>
          </a:p>
          <a:p>
            <a:endParaRPr lang="en-US" sz="2800" dirty="0"/>
          </a:p>
          <a:p>
            <a:r>
              <a:rPr lang="en-US" sz="2800" b="1" dirty="0"/>
              <a:t>Logical channels</a:t>
            </a:r>
            <a:r>
              <a:rPr lang="en-US" sz="2800" dirty="0"/>
              <a:t>: usually at least 2. One for normal mode and one for urgent transmission.</a:t>
            </a:r>
          </a:p>
        </p:txBody>
      </p:sp>
    </p:spTree>
    <p:extLst>
      <p:ext uri="{BB962C8B-B14F-4D97-AF65-F5344CB8AC3E}">
        <p14:creationId xmlns:p14="http://schemas.microsoft.com/office/powerpoint/2010/main" val="367462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Design Issues for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21635" y="1334844"/>
            <a:ext cx="10668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/>
              <a:t>Reconstituting messages</a:t>
            </a:r>
            <a:r>
              <a:rPr lang="en-US" sz="2800" dirty="0"/>
              <a:t>: Out of order messages need to be numbered.(Flow Control)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Error control</a:t>
            </a:r>
            <a:r>
              <a:rPr lang="en-US" sz="2800" dirty="0"/>
              <a:t>: This is all about communicating along imperfect channels and error correction in such cases. (Issues: Attenuation, delay distortion and noise).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Large messages</a:t>
            </a:r>
            <a:r>
              <a:rPr lang="en-US" sz="2800" dirty="0"/>
              <a:t>: Procedures for disassembling, transmitting and reassembling. What to do when messages are very small (compared to packet)?</a:t>
            </a:r>
          </a:p>
        </p:txBody>
      </p:sp>
    </p:spTree>
    <p:extLst>
      <p:ext uri="{BB962C8B-B14F-4D97-AF65-F5344CB8AC3E}">
        <p14:creationId xmlns:p14="http://schemas.microsoft.com/office/powerpoint/2010/main" val="390893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Design Issues for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21635" y="1334844"/>
            <a:ext cx="1066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/>
              <a:t>Multiplexing</a:t>
            </a:r>
            <a:r>
              <a:rPr lang="en-US" altLang="en-US" sz="2800" dirty="0"/>
              <a:t>: One connection per conversation or many on one connection. Important in physical layer where only a few lines are available</a:t>
            </a:r>
          </a:p>
          <a:p>
            <a:endParaRPr lang="en-US" altLang="en-US" sz="2800" dirty="0"/>
          </a:p>
          <a:p>
            <a:r>
              <a:rPr lang="en-US" altLang="en-US" sz="2800" b="1" dirty="0"/>
              <a:t>Routing</a:t>
            </a:r>
            <a:r>
              <a:rPr lang="en-US" altLang="en-US" sz="2800" dirty="0"/>
              <a:t>: What to do when there are multiple paths between communicating machines</a:t>
            </a:r>
          </a:p>
        </p:txBody>
      </p:sp>
    </p:spTree>
    <p:extLst>
      <p:ext uri="{BB962C8B-B14F-4D97-AF65-F5344CB8AC3E}">
        <p14:creationId xmlns:p14="http://schemas.microsoft.com/office/powerpoint/2010/main" val="289522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Connection Less Services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69281" y="1859595"/>
            <a:ext cx="1066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No session connection between sender and receiver.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No reliability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Short 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Does not maintain state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Less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Example: Walkie-Talkie</a:t>
            </a:r>
          </a:p>
        </p:txBody>
      </p:sp>
    </p:spTree>
    <p:extLst>
      <p:ext uri="{BB962C8B-B14F-4D97-AF65-F5344CB8AC3E}">
        <p14:creationId xmlns:p14="http://schemas.microsoft.com/office/powerpoint/2010/main" val="5628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Connection Oriented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69281" y="1859595"/>
            <a:ext cx="1066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Requires session connection (analogous to a phone call).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Reliable network service.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Set up virtual links between the end systems through a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Long messages.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High overhead and places greater demands on B/W.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Example: Email</a:t>
            </a:r>
          </a:p>
        </p:txBody>
      </p:sp>
    </p:spTree>
    <p:extLst>
      <p:ext uri="{BB962C8B-B14F-4D97-AF65-F5344CB8AC3E}">
        <p14:creationId xmlns:p14="http://schemas.microsoft.com/office/powerpoint/2010/main" val="12228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The OSI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69281" y="1859595"/>
            <a:ext cx="10668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Over the past couple of decades many of the networks that were built used different hardware and software implementations, as a result they were incompatible, and it became difficult for networks using different specifications to communicate with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The </a:t>
            </a:r>
            <a:r>
              <a:rPr lang="en-US" altLang="en-US" sz="2800" b="1" dirty="0"/>
              <a:t>Open System Interconnection (OSI) </a:t>
            </a:r>
            <a:r>
              <a:rPr lang="en-US" altLang="en-US" sz="2800" dirty="0"/>
              <a:t>model includes a set of protocols that allows any two systems to communicate regardless of their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5272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The OSI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69281" y="1859595"/>
            <a:ext cx="1066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The OSI model is a concept that describes, how data communications should take place.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OSI is also called as the framework for design of network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It divides the process into seven steps called layers.</a:t>
            </a:r>
          </a:p>
        </p:txBody>
      </p:sp>
    </p:spTree>
    <p:extLst>
      <p:ext uri="{BB962C8B-B14F-4D97-AF65-F5344CB8AC3E}">
        <p14:creationId xmlns:p14="http://schemas.microsoft.com/office/powerpoint/2010/main" val="934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The OSI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C21025-4A5D-4B92-8AEB-D52021D7F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377" y="1048094"/>
            <a:ext cx="7702939" cy="577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8058B23-DDE2-4F62-9A2E-46739C3C6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2" y="276193"/>
            <a:ext cx="8217568" cy="132556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>Introduction to Communication System</a:t>
            </a:r>
            <a:br>
              <a:rPr lang="en-US" dirty="0">
                <a:solidFill>
                  <a:srgbClr val="C00000"/>
                </a:solidFill>
                <a:latin typeface="Marcellus" panose="020E0602050203020307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CEDE5-3115-42FB-90A3-0727B8EE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558" y="1601757"/>
            <a:ext cx="10315074" cy="4837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Communication is a process of exchanging data or information and in case of computer networks it done in between two or more devices over a transmission medium.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Communication system consists of Hardware and Software.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Sender, Receiver and Intermediate devices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Set of rules and protocols that need to satisfied.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6AED6-E793-48A3-96AF-36A0D1FE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979" y="0"/>
            <a:ext cx="1151021" cy="6855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F5ADD7-F579-4B31-B088-24730AEA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5696667"/>
            <a:ext cx="525379" cy="115911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BD6DADB-CADE-4F38-B8E2-208EBC9B35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215" y="4763223"/>
            <a:ext cx="4693927" cy="335280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8EA3854-8902-4417-899A-DE9CBF528C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29" y="6000216"/>
            <a:ext cx="868683" cy="647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A6F64A-EE0E-49F0-8E81-2403F1DCE3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288343" y="5088647"/>
            <a:ext cx="1159114" cy="237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64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The OSI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C8DDA49C-FB07-44D9-BA79-FA432ED94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104" y="1389696"/>
            <a:ext cx="7938053" cy="468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84934-B348-00B9-1501-2932A0BD2674}"/>
              </a:ext>
            </a:extLst>
          </p:cNvPr>
          <p:cNvSpPr txBox="1"/>
          <p:nvPr/>
        </p:nvSpPr>
        <p:spPr>
          <a:xfrm>
            <a:off x="261631" y="2397210"/>
            <a:ext cx="22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  <a:cs typeface="Aldhabi" panose="01000000000000000000" pitchFamily="2" charset="-78"/>
              </a:rPr>
              <a:t>Application Layer</a:t>
            </a:r>
            <a:endParaRPr lang="en-IN" dirty="0"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B625C-7163-D632-1416-FE2CC1552AE2}"/>
              </a:ext>
            </a:extLst>
          </p:cNvPr>
          <p:cNvSpPr txBox="1"/>
          <p:nvPr/>
        </p:nvSpPr>
        <p:spPr>
          <a:xfrm>
            <a:off x="261630" y="2821394"/>
            <a:ext cx="22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  <a:cs typeface="Aldhabi" panose="01000000000000000000" pitchFamily="2" charset="-78"/>
              </a:rPr>
              <a:t>Presentation Layer</a:t>
            </a:r>
            <a:endParaRPr lang="en-IN" dirty="0"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96EDD-3333-E5D8-99B7-6FDDC62F981B}"/>
              </a:ext>
            </a:extLst>
          </p:cNvPr>
          <p:cNvSpPr txBox="1"/>
          <p:nvPr/>
        </p:nvSpPr>
        <p:spPr>
          <a:xfrm>
            <a:off x="261630" y="3213031"/>
            <a:ext cx="22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 Old Face" panose="02020602080505020303" pitchFamily="18" charset="0"/>
                <a:cs typeface="Aldhabi" panose="01000000000000000000" pitchFamily="2" charset="-78"/>
              </a:rPr>
              <a:t>Session Layer</a:t>
            </a:r>
            <a:endParaRPr lang="en-IN" dirty="0"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91486-D02D-A911-3B28-13350726ED49}"/>
              </a:ext>
            </a:extLst>
          </p:cNvPr>
          <p:cNvSpPr txBox="1"/>
          <p:nvPr/>
        </p:nvSpPr>
        <p:spPr>
          <a:xfrm>
            <a:off x="261629" y="3644223"/>
            <a:ext cx="223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askerville Old Face" panose="02020602080505020303" pitchFamily="18" charset="0"/>
                <a:cs typeface="Aldhabi" panose="01000000000000000000" pitchFamily="2" charset="-78"/>
              </a:rPr>
              <a:t>Transport </a:t>
            </a:r>
            <a:r>
              <a:rPr lang="en-US" dirty="0">
                <a:latin typeface="Baskerville Old Face" panose="02020602080505020303" pitchFamily="18" charset="0"/>
                <a:cs typeface="Aldhabi" panose="01000000000000000000" pitchFamily="2" charset="-78"/>
              </a:rPr>
              <a:t>Layer</a:t>
            </a:r>
            <a:endParaRPr lang="en-IN" dirty="0"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641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678" y="218551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The OSI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26" name="Picture 2" descr="network layer protocols forward encapsulated transport layer PDUs between hosts">
            <a:extLst>
              <a:ext uri="{FF2B5EF4-FFF2-40B4-BE49-F238E27FC236}">
                <a16:creationId xmlns:a16="http://schemas.microsoft.com/office/drawing/2014/main" id="{DEADDCAA-EED9-2899-9C3C-9E13C019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732" y="1030107"/>
            <a:ext cx="7952973" cy="50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23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Physical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69281" y="1526616"/>
            <a:ext cx="10668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The physical layer deals with the physical characteristics of the transmission medium.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This layer consists of simply the wire or media by which the network signals are conducted.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 The physical layer of the OSI model defines connector and interface specifications, as well as the medium (cable) requirements for transmission to occur.</a:t>
            </a:r>
          </a:p>
        </p:txBody>
      </p:sp>
    </p:spTree>
    <p:extLst>
      <p:ext uri="{BB962C8B-B14F-4D97-AF65-F5344CB8AC3E}">
        <p14:creationId xmlns:p14="http://schemas.microsoft.com/office/powerpoint/2010/main" val="91056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Physical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56029" y="1334843"/>
            <a:ext cx="985172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/>
              <a:t>Functions of physical layer:</a:t>
            </a:r>
          </a:p>
          <a:p>
            <a:endParaRPr lang="en-US" alt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Physical characteristics of interfaces and medium.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Representation of bits: Conversion from binary to electrical or optical.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Data rate.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Synchronization of bits.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Physical topology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Line configuration: point to point or multipoint.</a:t>
            </a:r>
          </a:p>
        </p:txBody>
      </p:sp>
    </p:spTree>
    <p:extLst>
      <p:ext uri="{BB962C8B-B14F-4D97-AF65-F5344CB8AC3E}">
        <p14:creationId xmlns:p14="http://schemas.microsoft.com/office/powerpoint/2010/main" val="91253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Physical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C9E6EA-B0BF-49B1-8FDE-000853521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113" y="1676248"/>
            <a:ext cx="8827773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Data Link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56029" y="1334843"/>
            <a:ext cx="103685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The data link layer transforms the physical layer, a raw transmission facility, to a reliable link.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Node to node delivery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The data link layer uses the </a:t>
            </a:r>
            <a:r>
              <a:rPr lang="en-US" altLang="en-US" sz="2800" b="1" dirty="0">
                <a:solidFill>
                  <a:srgbClr val="FF0000"/>
                </a:solidFill>
              </a:rPr>
              <a:t>MAC address </a:t>
            </a:r>
            <a:r>
              <a:rPr lang="en-US" altLang="en-US" sz="2800" dirty="0"/>
              <a:t>to define a hardware or data link address for multiple stations to share the same medium and still uniquely identify each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Concerned with network topology, network access, error notification, ordered delivery of frames, and flow control.</a:t>
            </a:r>
          </a:p>
        </p:txBody>
      </p:sp>
    </p:spTree>
    <p:extLst>
      <p:ext uri="{BB962C8B-B14F-4D97-AF65-F5344CB8AC3E}">
        <p14:creationId xmlns:p14="http://schemas.microsoft.com/office/powerpoint/2010/main" val="55042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Data Link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89385" y="1223726"/>
            <a:ext cx="1036856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/>
              <a:t>Functions of Data Link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Framing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Physical addressing: adding  header to frame to identify sender and receiver address.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Flow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Error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5321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Data Link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4749681-1C74-4FB3-9CF4-BBB8815E1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430" y="1432387"/>
            <a:ext cx="8535140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Data Link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211EFD5-1F62-472A-B9AA-0B8D8BF863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017" y="1734165"/>
            <a:ext cx="8839966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56029" y="1334843"/>
            <a:ext cx="103685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This layer establishes the route between the sending and receiving stations.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Responsible for delivery of individual packets from source to destination.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Two systems connected on same link-no network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Two systems on different link - need network layer.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92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4" y="191861"/>
            <a:ext cx="11395912" cy="72192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>Components of Data Communication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80674" y="567534"/>
            <a:ext cx="385984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3653" y="1754134"/>
            <a:ext cx="176409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84" y="4295090"/>
            <a:ext cx="4693927" cy="3352805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5610533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AB99583-1BD7-4DF1-9DBD-299F1C8E7BF2}"/>
              </a:ext>
            </a:extLst>
          </p:cNvPr>
          <p:cNvSpPr txBox="1">
            <a:spLocks/>
          </p:cNvSpPr>
          <p:nvPr/>
        </p:nvSpPr>
        <p:spPr>
          <a:xfrm>
            <a:off x="669758" y="1211543"/>
            <a:ext cx="7241790" cy="2870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Components: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Message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Sender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Receiver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Transmission Medium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Protocols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94135-67D9-4303-B6C8-1C17B991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504" y="2319130"/>
            <a:ext cx="7397245" cy="31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2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56029" y="1334843"/>
            <a:ext cx="103685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It handles the routing of data (sending in the right direction to the right destination on outgoing transmissions and receiving incoming transmission at the packet). The layer does routing &amp; forwarding of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Network layer addresses can also be referred to as logical addresses.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5642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BD666A-0686-402A-82D5-6CCE3FC615C9}"/>
              </a:ext>
            </a:extLst>
          </p:cNvPr>
          <p:cNvSpPr txBox="1"/>
          <p:nvPr/>
        </p:nvSpPr>
        <p:spPr>
          <a:xfrm>
            <a:off x="856029" y="1334843"/>
            <a:ext cx="1036856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b="1" dirty="0"/>
              <a:t>Functions of network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/>
              <a:t>Logical addressing: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en-US" sz="2800" dirty="0"/>
              <a:t>Data link layer physical addressing-handles addresses locally.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en-US" sz="2800" dirty="0"/>
              <a:t>Packet crosses network boundary-IP addressing.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b="1" dirty="0"/>
              <a:t>Routing</a:t>
            </a:r>
            <a:r>
              <a:rPr lang="en-US" altLang="en-US" sz="2800" dirty="0"/>
              <a:t> : Routing packets to destination via connecting devices over large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44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287E199-D54A-4933-A1D2-131879135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175" y="1197670"/>
            <a:ext cx="8693649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42C195A-F8F3-4833-BCF8-093448C9C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57" y="1714893"/>
            <a:ext cx="4561539" cy="3379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671E06-8F11-41CE-95DC-F9A7E4552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359" y="2073648"/>
            <a:ext cx="4303140" cy="32302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DFD5DF-67A2-5058-02E3-4CBD0E3B2A1C}"/>
              </a:ext>
            </a:extLst>
          </p:cNvPr>
          <p:cNvSpPr/>
          <p:nvPr/>
        </p:nvSpPr>
        <p:spPr>
          <a:xfrm>
            <a:off x="2988860" y="4203510"/>
            <a:ext cx="1064525" cy="106302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46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Hop-to-Hop 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678022E-DBCC-4D82-8582-C564C1A88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925" y="1262092"/>
            <a:ext cx="9690858" cy="5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Source-to-destination 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765056D-A76B-4EDA-80AF-C7693D3EF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794" y="1262092"/>
            <a:ext cx="8984973" cy="525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4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3330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transport layer is responsible for the delivery of a message from one process to another.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Transport layer recognizes relationship between the packets and makes sure that the whole message arrives intact and in order.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responsible for constructing stream of data segments, sending and checking for correct delivery.</a:t>
            </a:r>
          </a:p>
        </p:txBody>
      </p:sp>
    </p:spTree>
    <p:extLst>
      <p:ext uri="{BB962C8B-B14F-4D97-AF65-F5344CB8AC3E}">
        <p14:creationId xmlns:p14="http://schemas.microsoft.com/office/powerpoint/2010/main" val="38407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3330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data is sent incorrectly, this layer has the responsibility to ask for retransmission of the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layer acts as an interface between the bottom and top three layers.</a:t>
            </a:r>
          </a:p>
        </p:txBody>
      </p:sp>
    </p:spTree>
    <p:extLst>
      <p:ext uri="{BB962C8B-B14F-4D97-AF65-F5344CB8AC3E}">
        <p14:creationId xmlns:p14="http://schemas.microsoft.com/office/powerpoint/2010/main" val="19127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33304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Responsibilities of transport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Service-point addressing</a:t>
            </a:r>
            <a:r>
              <a:rPr lang="en-US" sz="2800" u="sng" dirty="0"/>
              <a:t>: </a:t>
            </a:r>
            <a:r>
              <a:rPr lang="en-US" sz="2800" dirty="0"/>
              <a:t>Port Address(process to process).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2800" dirty="0"/>
              <a:t>Network layer gets each packet to correct computer.</a:t>
            </a:r>
          </a:p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en-US" sz="2800" dirty="0"/>
              <a:t>Transport layer gets each packet to correct process on that computer.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Segmentation and reassembly</a:t>
            </a:r>
            <a:r>
              <a:rPr lang="en-US" sz="2800" dirty="0"/>
              <a:t>: Message divided into segments-sequence number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Retransmission</a:t>
            </a:r>
            <a:r>
              <a:rPr lang="en-US" sz="2800" dirty="0"/>
              <a:t> in case of lost segment.</a:t>
            </a:r>
          </a:p>
        </p:txBody>
      </p:sp>
    </p:spTree>
    <p:extLst>
      <p:ext uri="{BB962C8B-B14F-4D97-AF65-F5344CB8AC3E}">
        <p14:creationId xmlns:p14="http://schemas.microsoft.com/office/powerpoint/2010/main" val="29998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3330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Responsibilities of transport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Connection control</a:t>
            </a:r>
            <a:r>
              <a:rPr lang="en-US" sz="2800" i="1" dirty="0"/>
              <a:t>: Connection-less or connection-oriented.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Flow control </a:t>
            </a:r>
            <a:r>
              <a:rPr lang="en-US" sz="2800" i="1" dirty="0"/>
              <a:t>: flow control at this layer is performed end to end rather than across a single link.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Error control</a:t>
            </a:r>
            <a:r>
              <a:rPr lang="en-US" sz="2800" i="1" dirty="0"/>
              <a:t>: error control at this layer is performed process-to-process rather than across a single link.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492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Elements Of Communication System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16DCB-3C60-4564-8E6C-81D35D266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685" y="1334842"/>
            <a:ext cx="8376630" cy="41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826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2652FEDF-0569-4B39-8FBF-D9C5E8EE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06" y="1335158"/>
            <a:ext cx="86931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7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19" y="523287"/>
            <a:ext cx="6881171" cy="811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Reliable process-to-process delivery of a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B6F2745-2F0F-422F-A052-6A302015D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621" y="1862192"/>
            <a:ext cx="7626757" cy="31336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513647-27C3-4BBD-906F-FF624A558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0221" y="6334713"/>
            <a:ext cx="3901778" cy="536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838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Session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4962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services provided by the first three layers (physical, data link, and network) are not sufficient for some processes.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session layer defines how to start, control and end conversations (called sessions) between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provides coordination of the communication in an ordering manner.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249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Session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49626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session layer offers provisions for efficient data transfer.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b="1" dirty="0"/>
              <a:t>Responsibilities of the session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Dialog control </a:t>
            </a:r>
            <a:r>
              <a:rPr lang="en-US" sz="2800" dirty="0"/>
              <a:t>: The session layer allows two systems to enter into a dialog.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Synchronization</a:t>
            </a:r>
            <a:r>
              <a:rPr lang="en-US" sz="2800" dirty="0"/>
              <a:t>: allows to add checkpoints.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5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Session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5A26C39-81E8-48C7-AA0F-636F0BA84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223" y="1337891"/>
            <a:ext cx="8687553" cy="41822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521298-F635-4B3A-9FA8-90277D1D3EED}"/>
              </a:ext>
            </a:extLst>
          </p:cNvPr>
          <p:cNvSpPr txBox="1"/>
          <p:nvPr/>
        </p:nvSpPr>
        <p:spPr>
          <a:xfrm>
            <a:off x="8219662" y="6334713"/>
            <a:ext cx="39723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</p:spTree>
    <p:extLst>
      <p:ext uri="{BB962C8B-B14F-4D97-AF65-F5344CB8AC3E}">
        <p14:creationId xmlns:p14="http://schemas.microsoft.com/office/powerpoint/2010/main" val="13629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Presentation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4962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presentation layer ensures that the information that the application layer of one system sends out is readable by the application layer of another system.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necessary, the presentation layer translates between multiple data formats by using a common format.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presentation layer basically allows an application to read (or understand) the message.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999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Presentation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49626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Responsibilities of presentation layer: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Translation</a:t>
            </a:r>
            <a:r>
              <a:rPr lang="en-US" sz="2800" dirty="0"/>
              <a:t>: Changes data so that another computer can read 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Compression</a:t>
            </a:r>
            <a:r>
              <a:rPr lang="en-US" sz="2800" dirty="0"/>
              <a:t>: Makes data smaller to move data in same amount of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u="sng" dirty="0"/>
              <a:t>Encryption</a:t>
            </a:r>
            <a:r>
              <a:rPr lang="en-US" sz="2800" dirty="0"/>
              <a:t>: Encodes data to protect from interception.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02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Presentation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1D594F3-9357-4883-A0CB-8B61323C9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098" y="1356180"/>
            <a:ext cx="8071804" cy="41456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51BC04-C7A6-40FE-BA0D-CAE7E16F617E}"/>
              </a:ext>
            </a:extLst>
          </p:cNvPr>
          <p:cNvSpPr txBox="1"/>
          <p:nvPr/>
        </p:nvSpPr>
        <p:spPr>
          <a:xfrm>
            <a:off x="8270795" y="6457890"/>
            <a:ext cx="39212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</p:spTree>
    <p:extLst>
      <p:ext uri="{BB962C8B-B14F-4D97-AF65-F5344CB8AC3E}">
        <p14:creationId xmlns:p14="http://schemas.microsoft.com/office/powerpoint/2010/main" val="285818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Application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5814F1-0085-438B-9DA4-AACAB651E529}"/>
              </a:ext>
            </a:extLst>
          </p:cNvPr>
          <p:cNvSpPr txBox="1"/>
          <p:nvPr/>
        </p:nvSpPr>
        <p:spPr>
          <a:xfrm>
            <a:off x="1348202" y="1566752"/>
            <a:ext cx="949626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application layer enables the user, whether human or software, to access the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provides user interfaces and support – email, shared database , access to remote file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differs from the other layers in that it does not provide services to any other OSI layer, but rather, only to applications outside the OSI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40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Application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C2030C0-8276-414D-AEB8-1B7030C0A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244" y="1404952"/>
            <a:ext cx="8937511" cy="40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143" y="539226"/>
            <a:ext cx="7231533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Data Flow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5010" y="4869"/>
            <a:ext cx="560709" cy="685313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754" y="-837802"/>
            <a:ext cx="4693927" cy="3352805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2" y="5835859"/>
            <a:ext cx="968545" cy="721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D81E5-1798-492B-BD49-E2908F85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586431" y="-909706"/>
            <a:ext cx="558950" cy="2338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7EF18E-8E2B-4217-8FBA-E64C4DA5A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739" y="-19725"/>
            <a:ext cx="560710" cy="55895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C8EF798-510F-46B5-9E56-690162E17571}"/>
              </a:ext>
            </a:extLst>
          </p:cNvPr>
          <p:cNvSpPr txBox="1">
            <a:spLocks/>
          </p:cNvSpPr>
          <p:nvPr/>
        </p:nvSpPr>
        <p:spPr>
          <a:xfrm>
            <a:off x="1315452" y="1709788"/>
            <a:ext cx="9550453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Simplex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Half-Duplex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Full Duplex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E1C98-7016-4CB2-9557-5413680BD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674" y="1864789"/>
            <a:ext cx="5621039" cy="34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62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Summary of Layer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BA9B409-9D5D-4446-BFF8-0FBFA0E1B0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003" y="1398856"/>
            <a:ext cx="8967993" cy="40602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</p:spTree>
    <p:extLst>
      <p:ext uri="{BB962C8B-B14F-4D97-AF65-F5344CB8AC3E}">
        <p14:creationId xmlns:p14="http://schemas.microsoft.com/office/powerpoint/2010/main" val="192651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TCP/IP PROTOCOL SUITE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9E005-38BB-47DE-9640-2056A74B8577}"/>
              </a:ext>
            </a:extLst>
          </p:cNvPr>
          <p:cNvSpPr txBox="1"/>
          <p:nvPr/>
        </p:nvSpPr>
        <p:spPr>
          <a:xfrm>
            <a:off x="1114083" y="1334843"/>
            <a:ext cx="9209359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TCP/IP protocol suite is made of five layers: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9A0EC73-FBEC-4C70-BD58-92854F2D2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95087"/>
              </p:ext>
            </p:extLst>
          </p:nvPr>
        </p:nvGraphicFramePr>
        <p:xfrm>
          <a:off x="3894379" y="2161175"/>
          <a:ext cx="4058364" cy="563354"/>
        </p:xfrm>
        <a:graphic>
          <a:graphicData uri="http://schemas.openxmlformats.org/drawingml/2006/table">
            <a:tbl>
              <a:tblPr/>
              <a:tblGrid>
                <a:gridCol w="4058364">
                  <a:extLst>
                    <a:ext uri="{9D8B030D-6E8A-4147-A177-3AD203B41FA5}">
                      <a16:colId xmlns:a16="http://schemas.microsoft.com/office/drawing/2014/main" val="2235273332"/>
                    </a:ext>
                  </a:extLst>
                </a:gridCol>
              </a:tblGrid>
              <a:tr h="563354">
                <a:tc>
                  <a:txBody>
                    <a:bodyPr/>
                    <a:lstStyle/>
                    <a:p>
                      <a:pPr algn="ctr"/>
                      <a:r>
                        <a:rPr lang="en-IN" sz="28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Application Layer</a:t>
                      </a:r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834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1686231-CB88-4C72-AB2F-2CF03776F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59231"/>
              </p:ext>
            </p:extLst>
          </p:nvPr>
        </p:nvGraphicFramePr>
        <p:xfrm>
          <a:off x="3894379" y="2917218"/>
          <a:ext cx="4058364" cy="563354"/>
        </p:xfrm>
        <a:graphic>
          <a:graphicData uri="http://schemas.openxmlformats.org/drawingml/2006/table">
            <a:tbl>
              <a:tblPr/>
              <a:tblGrid>
                <a:gridCol w="4058364">
                  <a:extLst>
                    <a:ext uri="{9D8B030D-6E8A-4147-A177-3AD203B41FA5}">
                      <a16:colId xmlns:a16="http://schemas.microsoft.com/office/drawing/2014/main" val="2235273332"/>
                    </a:ext>
                  </a:extLst>
                </a:gridCol>
              </a:tblGrid>
              <a:tr h="563354">
                <a:tc>
                  <a:txBody>
                    <a:bodyPr/>
                    <a:lstStyle/>
                    <a:p>
                      <a:pPr algn="ctr"/>
                      <a:r>
                        <a:rPr lang="en-IN" sz="2800" baseline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rial Black" panose="020B0A04020102020204" pitchFamily="34" charset="0"/>
                        </a:rPr>
                        <a:t>Transport Layer</a:t>
                      </a:r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83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AE7443A-9CAA-4D21-AFEB-711FE7806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16373"/>
              </p:ext>
            </p:extLst>
          </p:nvPr>
        </p:nvGraphicFramePr>
        <p:xfrm>
          <a:off x="3894379" y="3673261"/>
          <a:ext cx="4058364" cy="563354"/>
        </p:xfrm>
        <a:graphic>
          <a:graphicData uri="http://schemas.openxmlformats.org/drawingml/2006/table">
            <a:tbl>
              <a:tblPr/>
              <a:tblGrid>
                <a:gridCol w="4058364">
                  <a:extLst>
                    <a:ext uri="{9D8B030D-6E8A-4147-A177-3AD203B41FA5}">
                      <a16:colId xmlns:a16="http://schemas.microsoft.com/office/drawing/2014/main" val="2235273332"/>
                    </a:ext>
                  </a:extLst>
                </a:gridCol>
              </a:tblGrid>
              <a:tr h="563354">
                <a:tc>
                  <a:txBody>
                    <a:bodyPr/>
                    <a:lstStyle/>
                    <a:p>
                      <a:pPr algn="ctr"/>
                      <a:r>
                        <a:rPr lang="en-IN" sz="2800" baseline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Black" panose="020B0A04020102020204" pitchFamily="34" charset="0"/>
                        </a:rPr>
                        <a:t>Network Layer</a:t>
                      </a:r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8347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5BC911E-7108-44A2-B78E-3B7AED7A8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849790"/>
              </p:ext>
            </p:extLst>
          </p:nvPr>
        </p:nvGraphicFramePr>
        <p:xfrm>
          <a:off x="3894379" y="4393887"/>
          <a:ext cx="4058364" cy="563354"/>
        </p:xfrm>
        <a:graphic>
          <a:graphicData uri="http://schemas.openxmlformats.org/drawingml/2006/table">
            <a:tbl>
              <a:tblPr/>
              <a:tblGrid>
                <a:gridCol w="4058364">
                  <a:extLst>
                    <a:ext uri="{9D8B030D-6E8A-4147-A177-3AD203B41FA5}">
                      <a16:colId xmlns:a16="http://schemas.microsoft.com/office/drawing/2014/main" val="2235273332"/>
                    </a:ext>
                  </a:extLst>
                </a:gridCol>
              </a:tblGrid>
              <a:tr h="563354">
                <a:tc>
                  <a:txBody>
                    <a:bodyPr/>
                    <a:lstStyle/>
                    <a:p>
                      <a:pPr algn="ctr"/>
                      <a:r>
                        <a:rPr lang="en-IN" sz="2800" baseline="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 Black" panose="020B0A04020102020204" pitchFamily="34" charset="0"/>
                        </a:rPr>
                        <a:t>Data Link Layer</a:t>
                      </a:r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8347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80ACF06-79BB-4BF2-9549-208644B1E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917625"/>
              </p:ext>
            </p:extLst>
          </p:nvPr>
        </p:nvGraphicFramePr>
        <p:xfrm>
          <a:off x="3894379" y="5081519"/>
          <a:ext cx="4058364" cy="563354"/>
        </p:xfrm>
        <a:graphic>
          <a:graphicData uri="http://schemas.openxmlformats.org/drawingml/2006/table">
            <a:tbl>
              <a:tblPr/>
              <a:tblGrid>
                <a:gridCol w="4058364">
                  <a:extLst>
                    <a:ext uri="{9D8B030D-6E8A-4147-A177-3AD203B41FA5}">
                      <a16:colId xmlns:a16="http://schemas.microsoft.com/office/drawing/2014/main" val="2235273332"/>
                    </a:ext>
                  </a:extLst>
                </a:gridCol>
              </a:tblGrid>
              <a:tr h="563354">
                <a:tc>
                  <a:txBody>
                    <a:bodyPr/>
                    <a:lstStyle/>
                    <a:p>
                      <a:pPr algn="ctr"/>
                      <a:r>
                        <a:rPr lang="en-IN" sz="2800" baseline="0" dirty="0">
                          <a:solidFill>
                            <a:schemeClr val="accent5"/>
                          </a:solidFill>
                          <a:latin typeface="Arial Black" panose="020B0A04020102020204" pitchFamily="34" charset="0"/>
                        </a:rPr>
                        <a:t>Physical Layer</a:t>
                      </a:r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778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9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TCP/IP PROTOCOL SUITE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31F88-A9FD-428F-BA97-1E17BCDB85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6108" y="1758983"/>
            <a:ext cx="5410756" cy="410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8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TCP/IP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1508988" y="1448258"/>
            <a:ext cx="91457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Developed prior to OSI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TCP/IP is a hierarchical protocol made up of interactive modules, each providing specific functionality, but they are not interdependent</a:t>
            </a:r>
          </a:p>
        </p:txBody>
      </p:sp>
    </p:spTree>
    <p:extLst>
      <p:ext uri="{BB962C8B-B14F-4D97-AF65-F5344CB8AC3E}">
        <p14:creationId xmlns:p14="http://schemas.microsoft.com/office/powerpoint/2010/main" val="42303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1127010" y="2238048"/>
            <a:ext cx="9893311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TCP/IP does not support any specific protocol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All standard and proprietary protocols supported at this level.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b="1" dirty="0"/>
          </a:p>
          <a:p>
            <a:pPr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28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1086678" y="1448258"/>
            <a:ext cx="956806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/>
              <a:t>At this level TCP/IP supports Internetworking protocol(IP).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IP in turn uses 4 supporting protocols.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ARP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RARP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ICMP</a:t>
            </a:r>
          </a:p>
          <a:p>
            <a:pPr marL="457200" indent="-457200"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IGMP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704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51151" y="1861543"/>
            <a:ext cx="989331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Internetworking Protocol (IP)</a:t>
            </a:r>
          </a:p>
          <a:p>
            <a:pPr marL="914400" lvl="1" indent="-457200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IP is transmission mechanism used by TCP/IP</a:t>
            </a:r>
          </a:p>
          <a:p>
            <a:pPr marL="914400" lvl="1" indent="-457200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Unreliable and connection-less protocol- </a:t>
            </a:r>
            <a:r>
              <a:rPr lang="en-US" sz="2800" i="1" u="sng" dirty="0"/>
              <a:t>best effort delivery</a:t>
            </a:r>
          </a:p>
          <a:p>
            <a:pPr marL="914400" lvl="1" indent="-457200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No error checking or tracking.</a:t>
            </a:r>
          </a:p>
          <a:p>
            <a:pPr marL="914400" lvl="1" indent="-457200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Transports data in packets called </a:t>
            </a:r>
            <a:r>
              <a:rPr lang="en-US" sz="2800" i="1" u="sng" dirty="0"/>
              <a:t>datagrams</a:t>
            </a:r>
            <a:r>
              <a:rPr lang="en-US" sz="2800" dirty="0"/>
              <a:t>.</a:t>
            </a:r>
          </a:p>
          <a:p>
            <a:pPr marL="914400" lvl="1" indent="-457200"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Does not keep track of routes and no facility reordering.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0558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51150" y="1337386"/>
            <a:ext cx="9893311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/>
              <a:t>Address Resolution Protocol (ARP)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Associates logical address with physical address.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ARP is used to find physical address of node when logical address is known.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4000" dirty="0"/>
          </a:p>
          <a:p>
            <a:pPr>
              <a:defRPr/>
            </a:pPr>
            <a:r>
              <a:rPr lang="en-US" sz="2800" b="1" dirty="0"/>
              <a:t>Reverse Address Resolution Protocol (RARP)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RARP is used to find logical address of node when physical address is known.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Usually used when computer is connected to    network for the first time.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778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Network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51151" y="1262092"/>
            <a:ext cx="989331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/>
              <a:t>Internet Control Message Protocol (ICMP)</a:t>
            </a:r>
          </a:p>
          <a:p>
            <a:pPr>
              <a:defRPr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Used by hosts and gateways to send notification of datagram problem to sender. 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Internet Group Message Protocol (IGMP)</a:t>
            </a:r>
          </a:p>
          <a:p>
            <a:pPr>
              <a:defRPr/>
            </a:pP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Used to facilitate simultaneous transmission of message to group of recipients. 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03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51151" y="1659180"/>
            <a:ext cx="9893311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IP is host to host protocol</a:t>
            </a:r>
          </a:p>
          <a:p>
            <a:pPr>
              <a:defRPr/>
            </a:pPr>
            <a:endParaRPr lang="en-US" sz="2800" b="1" dirty="0"/>
          </a:p>
          <a:p>
            <a:pPr>
              <a:defRPr/>
            </a:pPr>
            <a:r>
              <a:rPr lang="en-US" sz="2800" b="1" dirty="0"/>
              <a:t>Transport layer has three protocols: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UDP (User Datagram Protocol)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TCP (Transmission Control Protocol)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SCTP (Stream Control Transmission Protocol)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Marcellus" panose="020E0602050203020307" pitchFamily="34" charset="0"/>
              </a:rPr>
              <a:t>Network Criteria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22458" y="409318"/>
            <a:ext cx="702416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847" y="-821760"/>
            <a:ext cx="4693927" cy="3313169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115730"/>
            <a:ext cx="10668000" cy="5323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Performance: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 be measured in terms of</a:t>
            </a:r>
          </a:p>
          <a:p>
            <a:pPr lvl="2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Transit time</a:t>
            </a:r>
          </a:p>
          <a:p>
            <a:pPr lvl="2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 time</a:t>
            </a:r>
          </a:p>
          <a:p>
            <a:pPr marL="914400" lvl="2" indent="-45720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Evaluated by two networking metrics: Throughput &amp; Delay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Reliability: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measured by frequency of failure, time taken by link to recover from failure and network robustness ion catastrophe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Security: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Securing data from unauthorized access, protecting data from damage, implementing policies, recovery from breaches and data loss.</a:t>
            </a:r>
          </a:p>
        </p:txBody>
      </p:sp>
    </p:spTree>
    <p:extLst>
      <p:ext uri="{BB962C8B-B14F-4D97-AF65-F5344CB8AC3E}">
        <p14:creationId xmlns:p14="http://schemas.microsoft.com/office/powerpoint/2010/main" val="37105904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26149" y="1951473"/>
            <a:ext cx="103397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/>
              <a:t>User Datagram Protocol (UDP):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Process to Process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Adds only port address , error control , checksum etc. to data from upper layers. 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16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Transport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25252-3F73-42FA-ABAF-E00F8F0EBE57}"/>
              </a:ext>
            </a:extLst>
          </p:cNvPr>
          <p:cNvSpPr txBox="1"/>
          <p:nvPr/>
        </p:nvSpPr>
        <p:spPr>
          <a:xfrm>
            <a:off x="951151" y="1258464"/>
            <a:ext cx="103397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/>
              <a:t>Transmission Control Protocol (TCP)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Reliable stream protocol.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Data is divided into segments.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Segment contain sequence number for reordering.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At receiving end , TCP collects each datagram and reorders it based on sequence numbers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b="1" dirty="0"/>
              <a:t>Stream Control Transmission Protocol (SCTP)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Combines features of TCP and UDP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095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6062644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Addressing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47B56-5183-4145-A087-81B5DB4E7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463" y="1868288"/>
            <a:ext cx="7773074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20" y="523287"/>
            <a:ext cx="7212476" cy="8115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Relationship of layers and addresses in TCP/IP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FA41665-E577-4558-A32F-02C848927DC1}"/>
              </a:ext>
            </a:extLst>
          </p:cNvPr>
          <p:cNvSpPr txBox="1"/>
          <p:nvPr/>
        </p:nvSpPr>
        <p:spPr>
          <a:xfrm>
            <a:off x="8270795" y="6457890"/>
            <a:ext cx="39212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rPr>
              <a:t>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The McGraw-Hill Companies, Inc., 1998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4DF87-BB86-4D5F-A5A1-BFC8941B7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4343" y="1616288"/>
            <a:ext cx="7998645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02" y="218489"/>
            <a:ext cx="7212476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MAC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E40E38F-C483-46CA-A908-5D78D3D5D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458" y="3626257"/>
            <a:ext cx="4316342" cy="32372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C1C19B-5FF8-4171-9542-07F702692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45" y="3626257"/>
            <a:ext cx="4371211" cy="32799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03D004-CCD5-4A46-B196-B1233ADDF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6753" y="975252"/>
            <a:ext cx="4578493" cy="2438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65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02" y="218489"/>
            <a:ext cx="7212476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IP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C68FF4-26A2-4821-B7F2-FD259B41E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285" y="1054601"/>
            <a:ext cx="4572396" cy="274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66AAE2-8623-4D63-AC0D-F42A71CFA7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08" b="4110"/>
          <a:stretch/>
        </p:blipFill>
        <p:spPr>
          <a:xfrm>
            <a:off x="946319" y="3893444"/>
            <a:ext cx="4756062" cy="2948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201815-BABC-4F4F-A92D-6571DF171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621" y="1334843"/>
            <a:ext cx="4852055" cy="541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02" y="218489"/>
            <a:ext cx="7212476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IP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7" y="1262092"/>
            <a:ext cx="11219449" cy="2050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4312E7A-E431-4122-BF46-47A60D473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603" y="801396"/>
            <a:ext cx="9144793" cy="52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5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4" y="191861"/>
            <a:ext cx="11395912" cy="72192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Marcellus" panose="020E0602050203020307" pitchFamily="34" charset="0"/>
              </a:rPr>
              <a:t>References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C2F5-D0C4-4329-8DC2-48B66EE4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80674" y="567534"/>
            <a:ext cx="385984" cy="12236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33653" y="1754134"/>
            <a:ext cx="176409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184" y="4295090"/>
            <a:ext cx="4693927" cy="3352805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21" y="5610533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AB99583-1BD7-4DF1-9DBD-299F1C8E7BF2}"/>
              </a:ext>
            </a:extLst>
          </p:cNvPr>
          <p:cNvSpPr txBox="1">
            <a:spLocks/>
          </p:cNvSpPr>
          <p:nvPr/>
        </p:nvSpPr>
        <p:spPr>
          <a:xfrm>
            <a:off x="669758" y="1636295"/>
            <a:ext cx="9709484" cy="2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“Data Communication and Networking”, Behrouz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Forouzan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 5e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“</a:t>
            </a:r>
            <a:r>
              <a:rPr lang="en-IN" dirty="0"/>
              <a:t>TCP/IP Protocol Suite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“, Behrouz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Forouzan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 4e.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“</a:t>
            </a:r>
            <a:r>
              <a:rPr lang="en-IN" dirty="0"/>
              <a:t>Computer Networks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arcellus" panose="020E0602050203020307" pitchFamily="34" charset="0"/>
              </a:rPr>
              <a:t>“, </a:t>
            </a:r>
            <a:r>
              <a:rPr lang="en-IN" dirty="0" err="1"/>
              <a:t>A.S.Tanenbaum</a:t>
            </a:r>
            <a:r>
              <a:rPr lang="en-IN" dirty="0"/>
              <a:t> 5e.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2AFA-9E80-4F87-B3B2-19708553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82" y="523286"/>
            <a:ext cx="7231533" cy="81155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rcellus" panose="020E0602050203020307" pitchFamily="34" charset="0"/>
              </a:rPr>
              <a:t>Physical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A553C-6E56-4E14-9B40-3D70033D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21729" y="1406173"/>
            <a:ext cx="207493" cy="933304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CC476F7-1C36-4F13-84E2-E68784AD01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6" t="31328" r="21745" b="34647"/>
          <a:stretch/>
        </p:blipFill>
        <p:spPr>
          <a:xfrm>
            <a:off x="159026" y="212035"/>
            <a:ext cx="2699926" cy="1122808"/>
          </a:xfrm>
          <a:prstGeom prst="rect">
            <a:avLst/>
          </a:prstGeom>
        </p:spPr>
      </p:pic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AFB8B780-B92F-4BF8-8EAF-809E1CF54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462" y="332681"/>
            <a:ext cx="968545" cy="72192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F84EC15-A959-47EB-966C-5F46652CE050}"/>
              </a:ext>
            </a:extLst>
          </p:cNvPr>
          <p:cNvSpPr txBox="1">
            <a:spLocks/>
          </p:cNvSpPr>
          <p:nvPr/>
        </p:nvSpPr>
        <p:spPr>
          <a:xfrm>
            <a:off x="564204" y="1628283"/>
            <a:ext cx="10315074" cy="4487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Marcellus" panose="020E0602050203020307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A16731-DC5F-4488-BADF-5D657E05BEFA}"/>
              </a:ext>
            </a:extLst>
          </p:cNvPr>
          <p:cNvSpPr txBox="1">
            <a:spLocks/>
          </p:cNvSpPr>
          <p:nvPr/>
        </p:nvSpPr>
        <p:spPr>
          <a:xfrm>
            <a:off x="593558" y="1395970"/>
            <a:ext cx="5502442" cy="5043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b="1" dirty="0"/>
              <a:t>Type of Connections:</a:t>
            </a:r>
          </a:p>
          <a:p>
            <a:r>
              <a:rPr lang="en-US" altLang="en-US" dirty="0"/>
              <a:t>Point-to-Point connection:</a:t>
            </a:r>
          </a:p>
          <a:p>
            <a:pPr lvl="1"/>
            <a:r>
              <a:rPr lang="en-US" altLang="en-US" dirty="0"/>
              <a:t>Provides dedicated link between two devices</a:t>
            </a:r>
          </a:p>
          <a:p>
            <a:pPr lvl="1"/>
            <a:r>
              <a:rPr lang="en-US" altLang="en-US" dirty="0"/>
              <a:t>Entire link capacity is reserved between two devices	</a:t>
            </a:r>
          </a:p>
          <a:p>
            <a:r>
              <a:rPr lang="en-US" altLang="en-US" dirty="0"/>
              <a:t>Multipoint (Multidrop):</a:t>
            </a:r>
          </a:p>
          <a:p>
            <a:pPr lvl="1"/>
            <a:r>
              <a:rPr lang="en-US" altLang="en-US" dirty="0"/>
              <a:t>More than two devices share a single link.</a:t>
            </a:r>
          </a:p>
          <a:p>
            <a:pPr lvl="1"/>
            <a:r>
              <a:rPr lang="en-US" altLang="en-US" dirty="0"/>
              <a:t>Capacity of channel is shared</a:t>
            </a:r>
          </a:p>
          <a:p>
            <a:pPr lvl="1"/>
            <a:r>
              <a:rPr lang="en-US" altLang="en-US" dirty="0"/>
              <a:t>Channel is shared either </a:t>
            </a:r>
            <a:r>
              <a:rPr lang="en-US" altLang="en-US" i="1" dirty="0"/>
              <a:t>Spatially or Timeshared.</a:t>
            </a:r>
          </a:p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4D048-C54E-4D4B-9371-F4E468279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62" y="1980749"/>
            <a:ext cx="5781675" cy="26384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A5F7D-27EF-45C5-826E-9ABB614DDFB0}"/>
              </a:ext>
            </a:extLst>
          </p:cNvPr>
          <p:cNvGrpSpPr/>
          <p:nvPr/>
        </p:nvGrpSpPr>
        <p:grpSpPr>
          <a:xfrm>
            <a:off x="-44667" y="212036"/>
            <a:ext cx="12236667" cy="6666823"/>
            <a:chOff x="-44667" y="212036"/>
            <a:chExt cx="12236667" cy="666682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47C2F5-D0C4-4329-8DC2-48B66EE4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5722458" y="409318"/>
              <a:ext cx="702416" cy="122366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8951F8B-06C9-4EA8-8093-684EEECC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7421729" y="1406174"/>
              <a:ext cx="207493" cy="9333048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298615D4-1CC9-439F-9E2F-35B908A7C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16" t="31328" r="21745" b="34647"/>
            <a:stretch/>
          </p:blipFill>
          <p:spPr>
            <a:xfrm>
              <a:off x="159026" y="212036"/>
              <a:ext cx="2699926" cy="1122808"/>
            </a:xfrm>
            <a:prstGeom prst="rect">
              <a:avLst/>
            </a:prstGeom>
          </p:spPr>
        </p:pic>
        <p:pic>
          <p:nvPicPr>
            <p:cNvPr id="13" name="Content Placeholder 6" descr="A close up of a sign&#10;&#10;Description automatically generated">
              <a:extLst>
                <a:ext uri="{FF2B5EF4-FFF2-40B4-BE49-F238E27FC236}">
                  <a16:creationId xmlns:a16="http://schemas.microsoft.com/office/drawing/2014/main" id="{76B9A519-749D-4935-A4E9-EC7A43D59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4462" y="332682"/>
              <a:ext cx="968545" cy="72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5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_Collaboration_Space_Locked xmlns="973c2f27-6b72-416e-beee-a3f145943eb4" xsi:nil="true"/>
    <Invited_Leaders xmlns="973c2f27-6b72-416e-beee-a3f145943eb4" xsi:nil="true"/>
    <FolderType xmlns="973c2f27-6b72-416e-beee-a3f145943eb4" xsi:nil="true"/>
    <CultureName xmlns="973c2f27-6b72-416e-beee-a3f145943eb4" xsi:nil="true"/>
    <LMS_Mappings xmlns="973c2f27-6b72-416e-beee-a3f145943eb4" xsi:nil="true"/>
    <IsNotebookLocked xmlns="973c2f27-6b72-416e-beee-a3f145943eb4" xsi:nil="true"/>
    <Leaders xmlns="973c2f27-6b72-416e-beee-a3f145943eb4">
      <UserInfo>
        <DisplayName/>
        <AccountId xsi:nil="true"/>
        <AccountType/>
      </UserInfo>
    </Leaders>
    <Distribution_Groups xmlns="973c2f27-6b72-416e-beee-a3f145943eb4" xsi:nil="true"/>
    <Templates xmlns="973c2f27-6b72-416e-beee-a3f145943eb4" xsi:nil="true"/>
    <Members xmlns="973c2f27-6b72-416e-beee-a3f145943eb4">
      <UserInfo>
        <DisplayName/>
        <AccountId xsi:nil="true"/>
        <AccountType/>
      </UserInfo>
    </Members>
    <Member_Groups xmlns="973c2f27-6b72-416e-beee-a3f145943eb4">
      <UserInfo>
        <DisplayName/>
        <AccountId xsi:nil="true"/>
        <AccountType/>
      </UserInfo>
    </Member_Groups>
    <Self_Registration_Enabled xmlns="973c2f27-6b72-416e-beee-a3f145943eb4" xsi:nil="true"/>
    <Has_Leaders_Only_SectionGroup xmlns="973c2f27-6b72-416e-beee-a3f145943eb4" xsi:nil="true"/>
    <NotebookType xmlns="973c2f27-6b72-416e-beee-a3f145943eb4" xsi:nil="true"/>
    <Math_Settings xmlns="973c2f27-6b72-416e-beee-a3f145943eb4" xsi:nil="true"/>
    <AppVersion xmlns="973c2f27-6b72-416e-beee-a3f145943eb4" xsi:nil="true"/>
    <Owner xmlns="973c2f27-6b72-416e-beee-a3f145943eb4">
      <UserInfo>
        <DisplayName/>
        <AccountId xsi:nil="true"/>
        <AccountType/>
      </UserInfo>
    </Owner>
    <DefaultSectionNames xmlns="973c2f27-6b72-416e-beee-a3f145943eb4" xsi:nil="true"/>
    <Invited_Members xmlns="973c2f27-6b72-416e-beee-a3f145943eb4" xsi:nil="true"/>
    <TeamsChannelId xmlns="973c2f27-6b72-416e-beee-a3f145943eb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CE0B9C3C005A4D962909C93A8B6D84" ma:contentTypeVersion="27" ma:contentTypeDescription="Create a new document." ma:contentTypeScope="" ma:versionID="e0e23def0b84022353f510da7ec58ae1">
  <xsd:schema xmlns:xsd="http://www.w3.org/2001/XMLSchema" xmlns:xs="http://www.w3.org/2001/XMLSchema" xmlns:p="http://schemas.microsoft.com/office/2006/metadata/properties" xmlns:ns3="973c2f27-6b72-416e-beee-a3f145943eb4" xmlns:ns4="9ccbd0f6-d61b-4d25-beb1-712984db9790" targetNamespace="http://schemas.microsoft.com/office/2006/metadata/properties" ma:root="true" ma:fieldsID="453b7a9a592268eaedc42ab9bc26f1ff" ns3:_="" ns4:_="">
    <xsd:import namespace="973c2f27-6b72-416e-beee-a3f145943eb4"/>
    <xsd:import namespace="9ccbd0f6-d61b-4d25-beb1-712984db9790"/>
    <xsd:element name="properties">
      <xsd:complexType>
        <xsd:sequence>
          <xsd:element name="documentManagement">
            <xsd:complexType>
              <xsd:all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Leaders" minOccurs="0"/>
                <xsd:element ref="ns3:Members" minOccurs="0"/>
                <xsd:element ref="ns3:Member_Groups" minOccurs="0"/>
                <xsd:element ref="ns3:Distribution_Groups" minOccurs="0"/>
                <xsd:element ref="ns3:LMS_Mappings" minOccurs="0"/>
                <xsd:element ref="ns3:Invited_Leaders" minOccurs="0"/>
                <xsd:element ref="ns3:Invited_Members" minOccurs="0"/>
                <xsd:element ref="ns3:Self_Registration_Enabled" minOccurs="0"/>
                <xsd:element ref="ns3:Has_Leaders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c2f27-6b72-416e-beee-a3f145943eb4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3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3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cbd0f6-d61b-4d25-beb1-712984db9790" elementFormDefault="qualified">
    <xsd:import namespace="http://schemas.microsoft.com/office/2006/documentManagement/types"/>
    <xsd:import namespace="http://schemas.microsoft.com/office/infopath/2007/PartnerControls"/>
    <xsd:element name="SharedWithUsers" ma:index="2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49A32-2E67-43E5-913D-9A56C43A6C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BFED0C-D21D-48CA-91DD-8C2968AB02BE}">
  <ds:schemaRefs>
    <ds:schemaRef ds:uri="973c2f27-6b72-416e-beee-a3f145943eb4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ccbd0f6-d61b-4d25-beb1-712984db979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B4E6016-BEEA-4888-8DBE-828BAC8B7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3c2f27-6b72-416e-beee-a3f145943eb4"/>
    <ds:schemaRef ds:uri="9ccbd0f6-d61b-4d25-beb1-712984db9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2866</TotalTime>
  <Words>2979</Words>
  <Application>Microsoft Office PowerPoint</Application>
  <PresentationFormat>Widescreen</PresentationFormat>
  <Paragraphs>458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Arial Black</vt:lpstr>
      <vt:lpstr>Baskerville Old Face</vt:lpstr>
      <vt:lpstr>Calibri</vt:lpstr>
      <vt:lpstr>Calibri Light</vt:lpstr>
      <vt:lpstr>Marcellus</vt:lpstr>
      <vt:lpstr>Symbol</vt:lpstr>
      <vt:lpstr>Times New Roman</vt:lpstr>
      <vt:lpstr>Wingdings</vt:lpstr>
      <vt:lpstr>Office Theme</vt:lpstr>
      <vt:lpstr>Computer Networks </vt:lpstr>
      <vt:lpstr>Outline</vt:lpstr>
      <vt:lpstr>What is Networking? </vt:lpstr>
      <vt:lpstr>Introduction to Communication System </vt:lpstr>
      <vt:lpstr>Components of Data Communication</vt:lpstr>
      <vt:lpstr>Elements Of Communication System</vt:lpstr>
      <vt:lpstr>Data Flow</vt:lpstr>
      <vt:lpstr>Network Criteria</vt:lpstr>
      <vt:lpstr>Physical Structures</vt:lpstr>
      <vt:lpstr>Physical Topology</vt:lpstr>
      <vt:lpstr>Mesh Topology</vt:lpstr>
      <vt:lpstr>Mesh Topology</vt:lpstr>
      <vt:lpstr>Star Topology</vt:lpstr>
      <vt:lpstr>Star Topology</vt:lpstr>
      <vt:lpstr>Bus Topology</vt:lpstr>
      <vt:lpstr>Bus Topology</vt:lpstr>
      <vt:lpstr>Ring Topology</vt:lpstr>
      <vt:lpstr>Ring Topology</vt:lpstr>
      <vt:lpstr>Types of Networks</vt:lpstr>
      <vt:lpstr>Local Area Networks</vt:lpstr>
      <vt:lpstr>Local Area Networks</vt:lpstr>
      <vt:lpstr>Local Area Networks</vt:lpstr>
      <vt:lpstr>Metropolitan Area Networks</vt:lpstr>
      <vt:lpstr>Metropolitan Area Networks</vt:lpstr>
      <vt:lpstr>Wide Area Networks</vt:lpstr>
      <vt:lpstr>Wide Area Networks</vt:lpstr>
      <vt:lpstr>Wide Area Networks</vt:lpstr>
      <vt:lpstr>Switching</vt:lpstr>
      <vt:lpstr>Switching</vt:lpstr>
      <vt:lpstr>The Internet Today</vt:lpstr>
      <vt:lpstr>Network Models</vt:lpstr>
      <vt:lpstr>Design Issues for Layers</vt:lpstr>
      <vt:lpstr>Design Issues for Layers</vt:lpstr>
      <vt:lpstr>Design Issues for Layers</vt:lpstr>
      <vt:lpstr>Connection Less Services </vt:lpstr>
      <vt:lpstr>Connection Oriented Services</vt:lpstr>
      <vt:lpstr>The OSI model</vt:lpstr>
      <vt:lpstr>The OSI model</vt:lpstr>
      <vt:lpstr>The OSI model</vt:lpstr>
      <vt:lpstr>The OSI model</vt:lpstr>
      <vt:lpstr>The OSI model</vt:lpstr>
      <vt:lpstr>Physical Layer</vt:lpstr>
      <vt:lpstr>Physical Layer</vt:lpstr>
      <vt:lpstr>Physical Layer</vt:lpstr>
      <vt:lpstr>Data Link Layer</vt:lpstr>
      <vt:lpstr>Data Link Layer</vt:lpstr>
      <vt:lpstr>Data Link Layer</vt:lpstr>
      <vt:lpstr>Data Link Layer</vt:lpstr>
      <vt:lpstr>Network Layer</vt:lpstr>
      <vt:lpstr>Network Layer</vt:lpstr>
      <vt:lpstr>Network Layer</vt:lpstr>
      <vt:lpstr>Network Layer</vt:lpstr>
      <vt:lpstr>Network Layer Example</vt:lpstr>
      <vt:lpstr>Hop-to-Hop delivery</vt:lpstr>
      <vt:lpstr>Source-to-destination delivery</vt:lpstr>
      <vt:lpstr>Transport Layer</vt:lpstr>
      <vt:lpstr>Transport Layer</vt:lpstr>
      <vt:lpstr>Transport Layer</vt:lpstr>
      <vt:lpstr>Transport Layer</vt:lpstr>
      <vt:lpstr>Transport Layer</vt:lpstr>
      <vt:lpstr>Reliable process-to-process delivery of a message</vt:lpstr>
      <vt:lpstr>Session Layer</vt:lpstr>
      <vt:lpstr>Session Layer</vt:lpstr>
      <vt:lpstr>Session Layer</vt:lpstr>
      <vt:lpstr>Presentation Layer</vt:lpstr>
      <vt:lpstr>Presentation Layer</vt:lpstr>
      <vt:lpstr>Presentation Layer</vt:lpstr>
      <vt:lpstr>Application Layer</vt:lpstr>
      <vt:lpstr>Application Layer</vt:lpstr>
      <vt:lpstr>Summary of Layer Functions</vt:lpstr>
      <vt:lpstr>TCP/IP PROTOCOL SUITE</vt:lpstr>
      <vt:lpstr>TCP/IP PROTOCOL SUITE</vt:lpstr>
      <vt:lpstr>TCP/IP Model</vt:lpstr>
      <vt:lpstr>Network Layer</vt:lpstr>
      <vt:lpstr>Network Layer</vt:lpstr>
      <vt:lpstr>Network Layer</vt:lpstr>
      <vt:lpstr>Network Layer</vt:lpstr>
      <vt:lpstr>Network Layer</vt:lpstr>
      <vt:lpstr>Transport Layer</vt:lpstr>
      <vt:lpstr>Transport Layer</vt:lpstr>
      <vt:lpstr>Transport Layer</vt:lpstr>
      <vt:lpstr>Addressing</vt:lpstr>
      <vt:lpstr>Relationship of layers and addresses in TCP/IP</vt:lpstr>
      <vt:lpstr>MAC Address</vt:lpstr>
      <vt:lpstr>IP Address</vt:lpstr>
      <vt:lpstr>IP Address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Aditi  Rajani</dc:creator>
  <cp:lastModifiedBy>Romil Lodaya</cp:lastModifiedBy>
  <cp:revision>123</cp:revision>
  <dcterms:created xsi:type="dcterms:W3CDTF">2020-04-30T07:52:47Z</dcterms:created>
  <dcterms:modified xsi:type="dcterms:W3CDTF">2024-11-10T11:28:27Z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0x010100AFCE0B9C3C005A4D962909C93A8B6D84</vt:lpwstr>
  </property>
</Properties>
</file>